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2B395-292F-4BE0-A0E7-D3F43E87FBA1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158ED-5E6A-4D48-AD24-055BD4D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03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30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3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0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8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82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6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99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71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3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5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41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5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6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17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2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46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3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46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48AF-E1FC-44FC-87EF-5F9339B0F0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9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8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39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2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2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0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1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4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0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5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B098-AA4D-4F49-86AA-2ACCA69624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C1778-FA98-4F99-B706-6DAF35B48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jpe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2.jpeg"/><Relationship Id="rId7" Type="http://schemas.openxmlformats.org/officeDocument/2006/relationships/image" Target="../media/image3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.jpeg"/><Relationship Id="rId9" Type="http://schemas.openxmlformats.org/officeDocument/2006/relationships/image" Target="../media/image40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jpe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47895" y="1649718"/>
          <a:ext cx="11696209" cy="28162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12"/>
                <a:gridCol w="9241515"/>
                <a:gridCol w="1146582"/>
              </a:tblGrid>
              <a:tr h="4402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 I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COMPUTATIONAL THINKING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267564"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Computational Thinking – Modern Computer - Information based Problem solving– Real world information and Computable Data – Data types and data encoding - Number Systems – Introduction to programming languages - Basics of C programming – variables- data types – keywords – C program structure - simple programs in C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2" descr="What is Computational Thinking? | Posters | Displays | STEM | Critical  Thinking — Innovative Teaching Ideas | Teaching Resourc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33299" r="27460" b="4964"/>
          <a:stretch/>
        </p:blipFill>
        <p:spPr bwMode="auto">
          <a:xfrm>
            <a:off x="4777979" y="207518"/>
            <a:ext cx="1636890" cy="1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-Lessons Level 1: Core - Computational Thinkers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446" y="4538936"/>
            <a:ext cx="3039886" cy="202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ative Technology Resource Lab | UF College of Education | Unlocking  potential through inclusive computing education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82" y="4479832"/>
            <a:ext cx="2714582" cy="18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3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7895" y="1235805"/>
            <a:ext cx="116962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electronics, a signal may be either analog or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digital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analog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signal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 encoding of continuous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data and the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digital signal is an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encoding of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discrete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modern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computing systems almost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utilize digital electronics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digital systems, the smallest unit of data is known as a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nary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digi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any point in time, a bit can only take on one of two possible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values: </a:t>
            </a:r>
            <a:r>
              <a:rPr lang="en-US" sz="2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  <a:endParaRPr lang="en-US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003" y="441726"/>
            <a:ext cx="89498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world information and Computable Data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7531" t="49166" r="29875" b="34326"/>
          <a:stretch/>
        </p:blipFill>
        <p:spPr>
          <a:xfrm>
            <a:off x="2035013" y="4288861"/>
            <a:ext cx="6412230" cy="11315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05146" y="5390832"/>
            <a:ext cx="8971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inionPro-Regular"/>
              </a:rPr>
              <a:t>When charged, the bit is </a:t>
            </a:r>
            <a:r>
              <a:rPr lang="en-US" dirty="0" smtClean="0">
                <a:solidFill>
                  <a:srgbClr val="FF0000"/>
                </a:solidFill>
                <a:latin typeface="MinionPro-Regular"/>
              </a:rPr>
              <a:t>ON(1) and when </a:t>
            </a:r>
            <a:r>
              <a:rPr lang="en-US" dirty="0">
                <a:solidFill>
                  <a:srgbClr val="FF0000"/>
                </a:solidFill>
                <a:latin typeface="MinionPro-Regular"/>
              </a:rPr>
              <a:t>discharged, the bit is </a:t>
            </a:r>
            <a:r>
              <a:rPr lang="en-US" dirty="0" smtClean="0">
                <a:solidFill>
                  <a:srgbClr val="FF0000"/>
                </a:solidFill>
                <a:latin typeface="MinionPro-Regular"/>
              </a:rPr>
              <a:t>OFF(0)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7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1400" y="1177287"/>
            <a:ext cx="1087119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computing systems encode all information as a sequence of 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 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Pictures, sound, textbooks, and video are encoded as long sequences of bits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sequence of bits is commonly referred to as a 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 string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bits in the string are formed using bit 1 or 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bit string is able to display a great number of different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Example: For single bit there are only two patterns that the string could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string of two lightbulbs. How many different patterns could the string exhibit?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8648" y="401986"/>
            <a:ext cx="787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world information and Computable Data</a:t>
            </a:r>
            <a:endParaRPr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7531" t="49166" r="77679" b="34326"/>
          <a:stretch/>
        </p:blipFill>
        <p:spPr>
          <a:xfrm>
            <a:off x="3018865" y="3302034"/>
            <a:ext cx="562535" cy="10899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62970" t="49166" r="31938" b="34326"/>
          <a:stretch/>
        </p:blipFill>
        <p:spPr>
          <a:xfrm>
            <a:off x="8160037" y="3209709"/>
            <a:ext cx="620890" cy="11315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17531" t="49166" r="29875" b="34326"/>
          <a:stretch/>
        </p:blipFill>
        <p:spPr>
          <a:xfrm>
            <a:off x="2569980" y="5012055"/>
            <a:ext cx="641223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38648" y="401986"/>
            <a:ext cx="787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world information and Computable Data</a:t>
            </a:r>
            <a:endParaRPr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4352" t="45265" r="28519" b="26573"/>
          <a:stretch/>
        </p:blipFill>
        <p:spPr>
          <a:xfrm>
            <a:off x="1507044" y="1297100"/>
            <a:ext cx="6965244" cy="1930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76589" y="1042678"/>
            <a:ext cx="5964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different patterns could the string exhibit?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18519" t="32914" r="33704" b="8128"/>
          <a:stretch/>
        </p:blipFill>
        <p:spPr>
          <a:xfrm>
            <a:off x="1274976" y="3311434"/>
            <a:ext cx="4117575" cy="29482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/>
          <a:srcRect l="15463" t="41642" r="30370" b="10598"/>
          <a:stretch/>
        </p:blipFill>
        <p:spPr>
          <a:xfrm>
            <a:off x="5752295" y="3228886"/>
            <a:ext cx="5593038" cy="30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4537" t="35055" r="31019" b="12240"/>
          <a:stretch/>
        </p:blipFill>
        <p:spPr>
          <a:xfrm>
            <a:off x="6499686" y="1803109"/>
            <a:ext cx="5444419" cy="29632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6204" t="42630" r="31018" b="17515"/>
          <a:stretch/>
        </p:blipFill>
        <p:spPr>
          <a:xfrm>
            <a:off x="247895" y="1776015"/>
            <a:ext cx="6434666" cy="29466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41564" y="673347"/>
            <a:ext cx="3024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CAPACITY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177" y="1363842"/>
            <a:ext cx="1005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inionPro-Regular"/>
              </a:rPr>
              <a:t>Data encoding requires us to know how many bits are required to store </a:t>
            </a:r>
            <a:r>
              <a:rPr lang="en-US" dirty="0" smtClean="0">
                <a:latin typeface="MinionPro-Regular"/>
              </a:rPr>
              <a:t>a piece of information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3177" y="4897299"/>
            <a:ext cx="11294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data capacity of a computing system is the amount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 that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encoded by the system</a:t>
            </a:r>
          </a:p>
        </p:txBody>
      </p:sp>
    </p:spTree>
    <p:extLst>
      <p:ext uri="{BB962C8B-B14F-4D97-AF65-F5344CB8AC3E}">
        <p14:creationId xmlns:p14="http://schemas.microsoft.com/office/powerpoint/2010/main" val="387029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97857" y="371166"/>
            <a:ext cx="8216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AND DATA </a:t>
            </a:r>
            <a:r>
              <a:rPr lang="en-US" sz="2800" b="1" dirty="0" smtClean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 - PICTURE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" y="1369675"/>
            <a:ext cx="11347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digital data is encoded as a sequence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 bits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that information is associated with the various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Specific types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information are encoded and describes some of the inner workings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computing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colors, pictures, and sound can be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encoded?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399" y="3038080"/>
            <a:ext cx="112183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human eye perceives color through three types of biological photosensors known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cones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cone is attuned to one of three wavelengths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that correspond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roughly to red, green, and blue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 model uses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(R)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(G),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as the primary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color can be created by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combining different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amounts of these three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primaries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Pro-Regular"/>
              </a:rPr>
              <a:t>A </a:t>
            </a:r>
            <a:r>
              <a:rPr lang="en-US" i="1" dirty="0">
                <a:latin typeface="MinionPro-It"/>
              </a:rPr>
              <a:t>color </a:t>
            </a:r>
            <a:r>
              <a:rPr lang="en-US" dirty="0">
                <a:latin typeface="MinionPro-Regular"/>
              </a:rPr>
              <a:t>is usually encoded as three integer </a:t>
            </a:r>
            <a:r>
              <a:rPr lang="en-US" dirty="0" smtClean="0">
                <a:latin typeface="MinionPro-Regular"/>
              </a:rPr>
              <a:t>numbers (0-255)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MinionPr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Pro-Regular"/>
              </a:rPr>
              <a:t>For 256 </a:t>
            </a:r>
            <a:r>
              <a:rPr lang="en-US" dirty="0">
                <a:latin typeface="MinionPro-Regular"/>
              </a:rPr>
              <a:t>different values, a bit string of length eight </a:t>
            </a:r>
            <a:r>
              <a:rPr lang="en-US" dirty="0" smtClean="0">
                <a:latin typeface="MinionPro-Regular"/>
              </a:rPr>
              <a:t>is______________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inionPr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 descr="What is Computational Thinking? | Posters | Displays | STEM | Critical  Thinking — Innovative Teaching Ideas | Teaching Resourc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t="33299" r="27460" b="4964"/>
          <a:stretch/>
        </p:blipFill>
        <p:spPr bwMode="auto">
          <a:xfrm>
            <a:off x="7668232" y="5125635"/>
            <a:ext cx="1013933" cy="91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30725" y="489231"/>
            <a:ext cx="8216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AND DATA </a:t>
            </a:r>
            <a:r>
              <a:rPr lang="en-US" sz="2800" b="1" dirty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 - </a:t>
            </a:r>
            <a:r>
              <a:rPr lang="en-US" sz="2800" b="1" dirty="0" smtClean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9" y="1542413"/>
            <a:ext cx="101536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8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7726" y="344045"/>
            <a:ext cx="9365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AND DATA ENCODING - PICTURE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570" y="1384229"/>
            <a:ext cx="11332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most common encoding of a digital image is that of a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two-dimensional grid of colors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element of the grid is known as a pixel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6019" t="45430" r="29722" b="7798"/>
          <a:stretch/>
        </p:blipFill>
        <p:spPr>
          <a:xfrm>
            <a:off x="837612" y="2569500"/>
            <a:ext cx="6615289" cy="32060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22618" y="2510982"/>
            <a:ext cx="4621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MinionPro-Regular"/>
              </a:rPr>
              <a:t>A image has 1920 columns </a:t>
            </a:r>
            <a:r>
              <a:rPr lang="en-US" dirty="0">
                <a:solidFill>
                  <a:srgbClr val="0070C0"/>
                </a:solidFill>
                <a:latin typeface="MinionPro-Regular"/>
              </a:rPr>
              <a:t>and 1080 rows </a:t>
            </a:r>
            <a:endParaRPr lang="en-US" dirty="0" smtClean="0">
              <a:solidFill>
                <a:srgbClr val="0070C0"/>
              </a:solidFill>
              <a:latin typeface="MinionPro-Regular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MinionPro-Regular"/>
              </a:rPr>
              <a:t>of </a:t>
            </a:r>
            <a:r>
              <a:rPr lang="en-US" dirty="0">
                <a:solidFill>
                  <a:srgbClr val="0070C0"/>
                </a:solidFill>
                <a:latin typeface="MinionPro-Regular"/>
              </a:rPr>
              <a:t>pixels </a:t>
            </a:r>
            <a:endParaRPr lang="en-US" dirty="0" smtClean="0">
              <a:solidFill>
                <a:srgbClr val="0070C0"/>
              </a:solidFill>
              <a:latin typeface="MinionPro-Regular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MinionPro-Regular"/>
              </a:rPr>
              <a:t>1920 </a:t>
            </a:r>
            <a:r>
              <a:rPr lang="en-US" dirty="0">
                <a:solidFill>
                  <a:srgbClr val="0070C0"/>
                </a:solidFill>
                <a:latin typeface="MinionPro-Regular"/>
              </a:rPr>
              <a:t>× 1080 </a:t>
            </a:r>
            <a:r>
              <a:rPr lang="en-US" dirty="0" smtClean="0">
                <a:solidFill>
                  <a:srgbClr val="0070C0"/>
                </a:solidFill>
                <a:latin typeface="MinionPro-Regular"/>
              </a:rPr>
              <a:t>= </a:t>
            </a:r>
            <a:r>
              <a:rPr lang="en-US" dirty="0" smtClean="0">
                <a:solidFill>
                  <a:srgbClr val="0070C0"/>
                </a:solidFill>
                <a:latin typeface="MinionPro-Regular"/>
              </a:rPr>
              <a:t>2,073,000 pixels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22618" y="3421800"/>
            <a:ext cx="4621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MinionPro-Regular"/>
            </a:endParaRPr>
          </a:p>
          <a:p>
            <a:r>
              <a:rPr lang="en-US" dirty="0" smtClean="0">
                <a:latin typeface="MinionPro-Regular"/>
              </a:rPr>
              <a:t>For bit </a:t>
            </a:r>
            <a:r>
              <a:rPr lang="en-US" dirty="0">
                <a:latin typeface="MinionPro-Regular"/>
              </a:rPr>
              <a:t>string of length 24,</a:t>
            </a:r>
          </a:p>
          <a:p>
            <a:r>
              <a:rPr lang="en-US" dirty="0" smtClean="0">
                <a:latin typeface="MinionPro-Regular"/>
              </a:rPr>
              <a:t>1920 </a:t>
            </a:r>
            <a:r>
              <a:rPr lang="en-US" dirty="0">
                <a:latin typeface="MinionPro-Regular"/>
              </a:rPr>
              <a:t>× 1080 × 24 </a:t>
            </a:r>
            <a:r>
              <a:rPr lang="en-US" dirty="0" smtClean="0">
                <a:latin typeface="MinionPro-Regular"/>
              </a:rPr>
              <a:t>= 49,766,400 bits</a:t>
            </a:r>
          </a:p>
        </p:txBody>
      </p:sp>
    </p:spTree>
    <p:extLst>
      <p:ext uri="{BB962C8B-B14F-4D97-AF65-F5344CB8AC3E}">
        <p14:creationId xmlns:p14="http://schemas.microsoft.com/office/powerpoint/2010/main" val="1098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11548" y="519156"/>
            <a:ext cx="668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AND DATA ENCODING - </a:t>
            </a:r>
            <a:r>
              <a:rPr lang="en-US" sz="2200" b="1" dirty="0" smtClean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259" y="1247715"/>
            <a:ext cx="1141884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voice is digitally encoded by 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cell phone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prior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being delivered to the person at the other end of 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Sound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a physical phenomenon caused by waveforms that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propagate through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microphone is used to transform the waveform into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 analog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electric signal after which the analog signal is sampled to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produce a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digital encoding.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a process where the strength of a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changing signal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measured at regular time intervals and those measurements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are then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recorded. </a:t>
            </a:r>
            <a:r>
              <a:rPr lang="en-US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[the sound wave is converted into a sequence of numeric values]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average person can hear sound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waves 20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Hz up through about 20,000 Hz or 20 kHz</a:t>
            </a:r>
          </a:p>
        </p:txBody>
      </p:sp>
    </p:spTree>
    <p:extLst>
      <p:ext uri="{BB962C8B-B14F-4D97-AF65-F5344CB8AC3E}">
        <p14:creationId xmlns:p14="http://schemas.microsoft.com/office/powerpoint/2010/main" val="415680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33554" y="540855"/>
            <a:ext cx="7738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AND DATA </a:t>
            </a:r>
            <a:r>
              <a:rPr lang="en-US" sz="2800" b="1" dirty="0" smtClean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ENCODING-SOUND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3981" t="49218" r="29166" b="22291"/>
          <a:stretch/>
        </p:blipFill>
        <p:spPr>
          <a:xfrm>
            <a:off x="1227551" y="1744187"/>
            <a:ext cx="6931378" cy="19529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7722" y="3587692"/>
            <a:ext cx="107204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a song that is five minutes long and is sampled at a rate of 48 kHz for recoding on a digital audio tape.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determine the number of samples required to encode the song we must note that there are 48,000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samples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taken every second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song will be encoded as a sequence of 48000 × 5 × 60 = 14,400,000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compression is often very useful because it reduces the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such as hard disk space</a:t>
            </a:r>
          </a:p>
        </p:txBody>
      </p:sp>
    </p:spTree>
    <p:extLst>
      <p:ext uri="{BB962C8B-B14F-4D97-AF65-F5344CB8AC3E}">
        <p14:creationId xmlns:p14="http://schemas.microsoft.com/office/powerpoint/2010/main" val="29749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43162" y="326349"/>
            <a:ext cx="8695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 – RUN LENGTH ENCODING</a:t>
            </a:r>
            <a:endParaRPr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5446" y="965942"/>
            <a:ext cx="9482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Pro-Regular"/>
              </a:rPr>
              <a:t>One row of the image may </a:t>
            </a:r>
            <a:r>
              <a:rPr lang="en-US" dirty="0" smtClean="0">
                <a:latin typeface="MinionPro-Regular"/>
              </a:rPr>
              <a:t>contain the </a:t>
            </a:r>
            <a:r>
              <a:rPr lang="en-US" dirty="0">
                <a:latin typeface="MinionPro-Regular"/>
              </a:rPr>
              <a:t>32 pixel </a:t>
            </a:r>
            <a:r>
              <a:rPr lang="en-US" dirty="0" smtClean="0">
                <a:latin typeface="MinionPro-Regular"/>
              </a:rPr>
              <a:t>sequence </a:t>
            </a:r>
            <a:r>
              <a:rPr lang="en-US" dirty="0">
                <a:latin typeface="MinionPro-Regular"/>
              </a:rPr>
              <a:t>11111111110001111111111111111111</a:t>
            </a:r>
            <a:endParaRPr lang="en-US" dirty="0"/>
          </a:p>
          <a:p>
            <a:endParaRPr lang="en-US" dirty="0" smtClean="0">
              <a:latin typeface="MinionPr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information can be encoded as the 3 byte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{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10, 3, 19}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7500" t="27808" r="32870" b="12410"/>
          <a:stretch/>
        </p:blipFill>
        <p:spPr>
          <a:xfrm>
            <a:off x="1227551" y="2098930"/>
            <a:ext cx="6243210" cy="4228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30342" y="2614807"/>
            <a:ext cx="44137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 image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has 18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columns 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18 ×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14 =252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73091" y="4558671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inionPro-Regular"/>
              </a:rPr>
              <a:t>43 × 5 </a:t>
            </a:r>
            <a:r>
              <a:rPr lang="en-US" dirty="0" smtClean="0">
                <a:latin typeface="MinionPro-Regular"/>
              </a:rPr>
              <a:t>= </a:t>
            </a:r>
            <a:r>
              <a:rPr lang="en-US" dirty="0">
                <a:latin typeface="MinionPro-Regular"/>
              </a:rPr>
              <a:t>215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80085" y="3806101"/>
            <a:ext cx="1736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MinionPro-Regular"/>
              </a:rPr>
              <a:t>Totally 43 runs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46742" y="4090053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MinionPro-Regular"/>
              </a:rPr>
              <a:t> Encode </a:t>
            </a:r>
            <a:r>
              <a:rPr lang="en-US" dirty="0">
                <a:latin typeface="MinionPro-Regular"/>
              </a:rPr>
              <a:t>each run using five </a:t>
            </a:r>
            <a:r>
              <a:rPr lang="en-US" dirty="0" smtClean="0">
                <a:latin typeface="MinionPro-Regular"/>
              </a:rPr>
              <a:t>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6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5"/>
          <a:srcRect l="13782" t="25372" r="41666" b="20182"/>
          <a:stretch/>
        </p:blipFill>
        <p:spPr bwMode="auto">
          <a:xfrm>
            <a:off x="2448151" y="2857045"/>
            <a:ext cx="5131829" cy="3402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48151" y="365126"/>
            <a:ext cx="7574638" cy="7491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200" b="1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 THINKING</a:t>
            </a:r>
            <a:endParaRPr lang="en-US" sz="4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2280" y="1568535"/>
            <a:ext cx="1064911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Computational Thinking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</a:rPr>
              <a:t>is a 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logical approach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</a:rPr>
              <a:t>to </a:t>
            </a:r>
            <a:r>
              <a:rPr lang="en-US" sz="25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problem-solving </a:t>
            </a:r>
          </a:p>
          <a:p>
            <a:endParaRPr lang="en-US" sz="2500" dirty="0" smtClean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</a:rPr>
              <a:t>It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</a:rPr>
              <a:t>can be applied to ANY problem, task or system</a:t>
            </a:r>
            <a:endParaRPr lang="en-US" sz="2500" dirty="0"/>
          </a:p>
        </p:txBody>
      </p:sp>
      <p:sp>
        <p:nvSpPr>
          <p:cNvPr id="7" name="AutoShape 2" descr="Buy Abacus, Mathematics Problem Solving Learning Toy for Unisex Childrens  Online at Low Prices in India - Amazon.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Computational Thinking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5" y="3758736"/>
            <a:ext cx="51816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6760" t="28302" r="31574" b="46006"/>
          <a:stretch/>
        </p:blipFill>
        <p:spPr>
          <a:xfrm>
            <a:off x="1095022" y="1066106"/>
            <a:ext cx="9483319" cy="2651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98595" y="449265"/>
            <a:ext cx="2882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mtClean="0">
                <a:solidFill>
                  <a:srgbClr val="000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system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 descr="What is Number System in Digital Electronics? Defintion &amp;amp; Types of Number  Systems - Circuit Glob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b="14597"/>
          <a:stretch/>
        </p:blipFill>
        <p:spPr bwMode="auto">
          <a:xfrm>
            <a:off x="1899466" y="3725334"/>
            <a:ext cx="5847635" cy="258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7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" y="-46832"/>
            <a:ext cx="12181974" cy="6904832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45759" y="6318248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pPr/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8" y="6318249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C:\Users\SARAVANAN\Downloads\IMG-20200516-WA0003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0085" y="161294"/>
            <a:ext cx="863487" cy="9206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637347" y="72160"/>
            <a:ext cx="1365763" cy="122535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98617" y="400437"/>
            <a:ext cx="7563394" cy="5387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System Conversion 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Decimal Binary Octal Hexadecimal Table Binary Hexadecimal Octal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0" t="18027" r="23184" b="12344"/>
          <a:stretch/>
        </p:blipFill>
        <p:spPr bwMode="auto">
          <a:xfrm>
            <a:off x="892225" y="1326580"/>
            <a:ext cx="4888089" cy="47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nversion of Number System in Digital Electronics Tutorial - Javatpoi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241" y="1857675"/>
            <a:ext cx="5902097" cy="338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04711" y="1386443"/>
            <a:ext cx="4651022" cy="250446"/>
          </a:xfrm>
          <a:prstGeom prst="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8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" y="-46832"/>
            <a:ext cx="12181974" cy="6904832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45759" y="6318248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pPr/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8" y="6318249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C:\Users\SARAVANAN\Downloads\IMG-20200516-WA0003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0085" y="161294"/>
            <a:ext cx="863487" cy="9206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637347" y="72160"/>
            <a:ext cx="1365763" cy="122535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98617" y="400437"/>
            <a:ext cx="7563394" cy="5387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Decimal to other system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630" y="1004414"/>
            <a:ext cx="9390813" cy="523923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323644" y="939174"/>
            <a:ext cx="0" cy="5472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48222" y="939174"/>
            <a:ext cx="0" cy="5472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75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" y="-69409"/>
            <a:ext cx="12181974" cy="6904832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45759" y="6318248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pPr/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8" y="6318249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C:\Users\SARAVANAN\Downloads\IMG-20200516-WA0003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0085" y="161294"/>
            <a:ext cx="863487" cy="9206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637347" y="72160"/>
            <a:ext cx="1365763" cy="122535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98617" y="400437"/>
            <a:ext cx="7563394" cy="5387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to other system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720" y="1081945"/>
            <a:ext cx="3355411" cy="382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Hexadecimal to Binary and Binary to Hexadecimal Conversion Methods -  Explanation &amp;amp; Examples - Circuit Glob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9"/>
          <a:stretch/>
        </p:blipFill>
        <p:spPr bwMode="auto">
          <a:xfrm>
            <a:off x="3790766" y="1347196"/>
            <a:ext cx="3900112" cy="188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nary to hexadecimal numbers - algorithm in Matla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2" t="45689" r="17773"/>
          <a:stretch/>
        </p:blipFill>
        <p:spPr bwMode="auto">
          <a:xfrm>
            <a:off x="4090360" y="3661694"/>
            <a:ext cx="2856089" cy="114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46696" y="3254835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Hexadecimal Number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10" descr="Binary decimal to octal - Electronics Coa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Binary decimal to octal - Electronics Coa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01" y="4316141"/>
            <a:ext cx="3468601" cy="189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188077" y="3892822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Octal Number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2" name="Picture 14" descr="Binary to octal numbers - algorithm in Mat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681" y="1347196"/>
            <a:ext cx="2228321" cy="231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3693131" y="939174"/>
            <a:ext cx="0" cy="5472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7264" y="939174"/>
            <a:ext cx="0" cy="5472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18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" y="-46832"/>
            <a:ext cx="12181974" cy="6904832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45759" y="6318248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pPr/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8" y="6318249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 descr="C:\Users\SARAVANAN\Downloads\IMG-20200516-WA0003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0085" y="161294"/>
            <a:ext cx="863487" cy="9206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637347" y="72160"/>
            <a:ext cx="1365763" cy="122535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98617" y="400437"/>
            <a:ext cx="7563394" cy="5387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Octal to other system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2" descr="Octal to Binary and Binary to Octal Conversion Methods - Examples &amp;  Explanation - Circuit Globe"/>
          <p:cNvSpPr>
            <a:spLocks noChangeAspect="1" noChangeArrowheads="1"/>
          </p:cNvSpPr>
          <p:nvPr/>
        </p:nvSpPr>
        <p:spPr bwMode="auto">
          <a:xfrm>
            <a:off x="708730" y="248719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Octal to Binary and Binary to Octal Conversion Methods - Examples &amp;amp;  Explanation - Circuit Glob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9"/>
          <a:stretch/>
        </p:blipFill>
        <p:spPr bwMode="auto">
          <a:xfrm>
            <a:off x="240085" y="4302724"/>
            <a:ext cx="3315993" cy="143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Java exercises: Convert a octal number to a binary number - w3resour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Java exercises: Convert a octal number to a binary number - w3resourc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8" t="3779" b="11918"/>
          <a:stretch/>
        </p:blipFill>
        <p:spPr bwMode="auto">
          <a:xfrm>
            <a:off x="307975" y="1343312"/>
            <a:ext cx="2921353" cy="26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3642389" y="1081945"/>
            <a:ext cx="0" cy="5472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Octal to Decimal - Definition, Conversion Steps, Octal to Decimal with  Decimal point, Exampl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27" y="1502019"/>
            <a:ext cx="3993456" cy="380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ctal to Hexadecimal in C - javatpoi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110" y="1622889"/>
            <a:ext cx="381000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8107144" y="939174"/>
            <a:ext cx="0" cy="5472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4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" y="-46832"/>
            <a:ext cx="12181974" cy="6904832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45759" y="6318248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pPr/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8" y="6318249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C:\Users\SARAVANAN\Downloads\IMG-20200516-WA0003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0085" y="161294"/>
            <a:ext cx="863487" cy="9206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637347" y="72160"/>
            <a:ext cx="1365763" cy="122535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98617" y="400437"/>
            <a:ext cx="7563394" cy="5387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Hexadecimal to other system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461" y="1290071"/>
            <a:ext cx="2667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 rotWithShape="1">
          <a:blip r:embed="rId6"/>
          <a:srcRect l="4805" r="4553"/>
          <a:stretch/>
        </p:blipFill>
        <p:spPr bwMode="auto">
          <a:xfrm>
            <a:off x="3285067" y="1365330"/>
            <a:ext cx="3397955" cy="514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C program to convert Hexadecimal to Decimal number system - Codeforwin"/>
          <p:cNvPicPr>
            <a:picLocks noChangeAspect="1" noChangeArrowheads="1"/>
          </p:cNvPicPr>
          <p:nvPr/>
        </p:nvPicPr>
        <p:blipFill rotWithShape="1">
          <a:blip r:embed="rId7"/>
          <a:srcRect b="9889"/>
          <a:stretch/>
        </p:blipFill>
        <p:spPr bwMode="auto">
          <a:xfrm>
            <a:off x="7529689" y="1221215"/>
            <a:ext cx="3488267" cy="4400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>
            <a:off x="3035117" y="1210458"/>
            <a:ext cx="0" cy="5472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696222" y="1041791"/>
            <a:ext cx="4050" cy="5276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pic>
        <p:nvPicPr>
          <p:cNvPr id="18" name="Picture 2" descr="Pictu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t="14649" r="3363" b="20673"/>
          <a:stretch/>
        </p:blipFill>
        <p:spPr bwMode="auto">
          <a:xfrm>
            <a:off x="1229237" y="1140178"/>
            <a:ext cx="9048470" cy="516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66153" y="358317"/>
            <a:ext cx="7574638" cy="7491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200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 THINKING</a:t>
            </a:r>
            <a:endParaRPr lang="en-US" sz="4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4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92627" y="428620"/>
            <a:ext cx="3057247" cy="7491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200" b="1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</a:t>
            </a:r>
            <a:endParaRPr lang="en-US" sz="4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s3-us-west-2.amazonaws.com/courses-images/wp-content/uploads/sites/3976/2019/01/15232235/Areyouhappy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t="5423" r="7716"/>
          <a:stretch/>
        </p:blipFill>
        <p:spPr bwMode="auto">
          <a:xfrm>
            <a:off x="7254373" y="1198343"/>
            <a:ext cx="3086100" cy="488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ational thinking-approaches CAS Barefoot, 2014. | Download Scientific  Diagra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" y="1235805"/>
            <a:ext cx="5329279" cy="44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17807" y="358317"/>
            <a:ext cx="6170279" cy="7491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200" b="1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MODERN COMPUTERS</a:t>
            </a:r>
            <a:endParaRPr lang="en-US" sz="4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https://learn.g2.com/hubfs/History-of-Computers1800-1970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16764" r="9905" b="8598"/>
          <a:stretch/>
        </p:blipFill>
        <p:spPr bwMode="auto">
          <a:xfrm>
            <a:off x="654756" y="1206545"/>
            <a:ext cx="5621867" cy="493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80174" y="5671919"/>
            <a:ext cx="4232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SoI</a:t>
            </a:r>
            <a:r>
              <a:rPr lang="en-US" dirty="0" smtClean="0"/>
              <a:t>: https</a:t>
            </a:r>
            <a:r>
              <a:rPr lang="en-US" dirty="0"/>
              <a:t>://www.g2.com/articles/history-of-computers#computers-1980-1990s</a:t>
            </a:r>
          </a:p>
        </p:txBody>
      </p:sp>
      <p:sp>
        <p:nvSpPr>
          <p:cNvPr id="7" name="AutoShape 6" descr="When did Charles Babbage invent computers? - Quo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When did Charles Babbage invent computers? - Quor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78987" t="31715" r="5781" b="37601"/>
          <a:stretch/>
        </p:blipFill>
        <p:spPr>
          <a:xfrm>
            <a:off x="8021469" y="1524316"/>
            <a:ext cx="1882385" cy="213187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252293" y="3685453"/>
            <a:ext cx="49103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1791-1871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Originated concept of programmable computer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03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pic>
        <p:nvPicPr>
          <p:cNvPr id="6146" name="Picture 2" descr="https://learn.g2.com/hubfs/History-of-Computers1980-presen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" t="18382" r="9392" b="7880"/>
          <a:stretch/>
        </p:blipFill>
        <p:spPr bwMode="auto">
          <a:xfrm>
            <a:off x="1406251" y="365126"/>
            <a:ext cx="7160949" cy="5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ore&amp;#39;s Law: Number of transistors on chip double every 18 months. |  Download Scientific Diagra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99" y="1443300"/>
            <a:ext cx="3210190" cy="19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pic>
        <p:nvPicPr>
          <p:cNvPr id="13" name="Picture 6" descr="https://sunniemae.files.wordpress.com/2016/10/apple-computer-design-evolution.jpg?w=6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46" y="429880"/>
            <a:ext cx="8323309" cy="576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2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39926" y="315505"/>
            <a:ext cx="367613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Data</a:t>
            </a:r>
            <a:endParaRPr lang="en-US" sz="4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4757" y="1369674"/>
            <a:ext cx="1161934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Data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continuous if there are an infinite number of possible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values for an individual datum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continuous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is usually associated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with measurements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involving the physical or real world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weight is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exactly 200 grams, it might also weigh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229.3 grams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229.31533 grams or even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229.31533480185993 grams  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discrete if there are a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finite number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possible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discrete data is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usually associated with things that can be counted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</a:t>
            </a:r>
            <a:r>
              <a:rPr lang="en-US" sz="2000" dirty="0" smtClean="0">
                <a:solidFill>
                  <a:srgbClr val="FF0000"/>
                </a:solidFill>
              </a:rPr>
              <a:t>living with parents?  Yes(1)/No(0)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454" y="3215055"/>
            <a:ext cx="1506580" cy="15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218" y="6318250"/>
            <a:ext cx="3328182" cy="365125"/>
          </a:xfrm>
        </p:spPr>
        <p:txBody>
          <a:bodyPr/>
          <a:lstStyle/>
          <a:p>
            <a:fld id="{2633D31A-B36D-4974-9D9A-BF0C0C694FA4}" type="datetime3">
              <a:rPr lang="en-US" b="1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16 November 2021</a:t>
            </a:fld>
            <a:endParaRPr lang="en-US" b="1" dirty="0">
              <a:solidFill>
                <a:schemeClr val="accent1">
                  <a:lumMod val="50000"/>
                </a:schemeClr>
              </a:solidFill>
              <a:latin typeface="CamberW04-Bold" panose="01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4869" y="6259732"/>
            <a:ext cx="5466470" cy="365125"/>
          </a:xfrm>
        </p:spPr>
        <p:txBody>
          <a:bodyPr/>
          <a:lstStyle/>
          <a:p>
            <a:r>
              <a:rPr lang="en-GB" sz="1400" b="1" dirty="0" smtClean="0">
                <a:solidFill>
                  <a:schemeClr val="accent1">
                    <a:lumMod val="50000"/>
                  </a:schemeClr>
                </a:solidFill>
                <a:latin typeface="CamberW04-Bold" panose="01000000000000000000" pitchFamily="2" charset="0"/>
              </a:rPr>
              <a:t>KPR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Institute of Engineering and Technology, Coimbatore, Tamil Nadu, India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/>
              <a:t>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6222" y="6318250"/>
            <a:ext cx="5185116" cy="365125"/>
          </a:xfrm>
        </p:spPr>
        <p:txBody>
          <a:bodyPr/>
          <a:lstStyle/>
          <a:p>
            <a:fld id="{4CA2BD28-9D1D-4795-9FB6-B4806A8D172B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738648" y="365126"/>
            <a:ext cx="8165206" cy="7130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7895" y="113669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2" name="Picture 11" descr="C:\Users\SARAVANAN\Downloads\IMG-20200516-WA000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b="1"/>
          <a:stretch/>
        </p:blipFill>
        <p:spPr bwMode="auto">
          <a:xfrm>
            <a:off x="247895" y="192388"/>
            <a:ext cx="979656" cy="984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0009" r="8321" b="9026"/>
          <a:stretch/>
        </p:blipFill>
        <p:spPr>
          <a:xfrm>
            <a:off x="10578342" y="190500"/>
            <a:ext cx="1365763" cy="12253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46308" y="426822"/>
            <a:ext cx="89498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Real world information and Computable Data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78" y="1450030"/>
            <a:ext cx="2355428" cy="23362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68438" y="14399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81400" y="1331068"/>
            <a:ext cx="818206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MinionPro-Regular"/>
              </a:rPr>
              <a:t>To denote an encoding of information such that the information can manipulated by a computing system</a:t>
            </a:r>
          </a:p>
          <a:p>
            <a:pPr algn="just"/>
            <a:endParaRPr lang="en-US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Pro-Regular"/>
              </a:rPr>
              <a:t>The </a:t>
            </a:r>
            <a:r>
              <a:rPr lang="en-US" dirty="0">
                <a:solidFill>
                  <a:srgbClr val="FF0000"/>
                </a:solidFill>
                <a:latin typeface="MinionPro-Regular"/>
              </a:rPr>
              <a:t>credit card </a:t>
            </a:r>
            <a:r>
              <a:rPr lang="en-US" dirty="0">
                <a:latin typeface="MinionPro-Regular"/>
              </a:rPr>
              <a:t>number is information that is turned into </a:t>
            </a:r>
            <a:r>
              <a:rPr lang="en-US" dirty="0" smtClean="0">
                <a:latin typeface="MinionPro-Regular"/>
              </a:rPr>
              <a:t>data when </a:t>
            </a:r>
            <a:r>
              <a:rPr lang="en-US" dirty="0">
                <a:latin typeface="MinionPro-Regular"/>
              </a:rPr>
              <a:t>it is stored on the back of your </a:t>
            </a:r>
            <a:r>
              <a:rPr lang="en-US" dirty="0" smtClean="0">
                <a:latin typeface="MinionPro-Regular"/>
              </a:rPr>
              <a:t>card</a:t>
            </a:r>
          </a:p>
          <a:p>
            <a:pPr algn="just"/>
            <a:endParaRPr lang="en-US" dirty="0" smtClean="0">
              <a:latin typeface="MinionPro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Pro-Regular"/>
              </a:rPr>
              <a:t>The </a:t>
            </a:r>
            <a:r>
              <a:rPr lang="en-US" dirty="0">
                <a:latin typeface="MinionPro-Regular"/>
              </a:rPr>
              <a:t>encoding of this </a:t>
            </a:r>
            <a:r>
              <a:rPr lang="en-US" dirty="0" smtClean="0">
                <a:latin typeface="MinionPro-Regular"/>
              </a:rPr>
              <a:t>information may </a:t>
            </a:r>
            <a:r>
              <a:rPr lang="en-US" dirty="0">
                <a:latin typeface="MinionPro-Regular"/>
              </a:rPr>
              <a:t>take the form of a strip of magnetically charged particles, a </a:t>
            </a:r>
            <a:r>
              <a:rPr lang="en-US" dirty="0" smtClean="0">
                <a:latin typeface="MinionPro-Regular"/>
              </a:rPr>
              <a:t>one dimensional bar </a:t>
            </a:r>
            <a:r>
              <a:rPr lang="en-US" dirty="0">
                <a:latin typeface="MinionPro-Regular"/>
              </a:rPr>
              <a:t>code, a two-dimensional bar code, or even as a </a:t>
            </a:r>
            <a:r>
              <a:rPr lang="en-US" dirty="0" smtClean="0">
                <a:latin typeface="MinionPro-Regular"/>
              </a:rPr>
              <a:t>pattern of </a:t>
            </a:r>
            <a:r>
              <a:rPr lang="en-US" dirty="0">
                <a:latin typeface="MinionPro-Regular"/>
              </a:rPr>
              <a:t>etchings in a radio-frequency identification (RFID) chip. </a:t>
            </a:r>
            <a:endParaRPr lang="en-US" dirty="0" smtClean="0">
              <a:latin typeface="MinionPro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latin typeface="MinionPro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Pro-Regular"/>
              </a:rPr>
              <a:t>Your name is </a:t>
            </a:r>
            <a:r>
              <a:rPr lang="en-US" dirty="0">
                <a:latin typeface="MinionPro-Regular"/>
              </a:rPr>
              <a:t>also a piece of information that is turned into data when it is stored </a:t>
            </a:r>
            <a:r>
              <a:rPr lang="en-US" dirty="0" smtClean="0">
                <a:latin typeface="MinionPro-Regular"/>
              </a:rPr>
              <a:t>in a </a:t>
            </a:r>
            <a:r>
              <a:rPr lang="en-US" dirty="0">
                <a:latin typeface="MinionPro-Regular"/>
              </a:rPr>
              <a:t>computing </a:t>
            </a:r>
            <a:r>
              <a:rPr lang="en-US" dirty="0" smtClean="0">
                <a:latin typeface="MinionPro-Regular"/>
              </a:rPr>
              <a:t>system</a:t>
            </a:r>
            <a:endParaRPr lang="en-US" dirty="0">
              <a:latin typeface="MinionPro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latin typeface="MinionPro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Pro-Regular"/>
              </a:rPr>
              <a:t>The </a:t>
            </a:r>
            <a:r>
              <a:rPr lang="en-US" dirty="0">
                <a:latin typeface="MinionPro-Regular"/>
              </a:rPr>
              <a:t>encoding may be electrical charges stored on </a:t>
            </a:r>
            <a:r>
              <a:rPr lang="en-US" dirty="0" smtClean="0">
                <a:latin typeface="MinionPro-Regular"/>
              </a:rPr>
              <a:t>a digital </a:t>
            </a:r>
            <a:r>
              <a:rPr lang="en-US" dirty="0">
                <a:latin typeface="MinionPro-Regular"/>
              </a:rPr>
              <a:t>circuit or even as a one- or two-dimensional bar code on the </a:t>
            </a:r>
            <a:r>
              <a:rPr lang="en-US" dirty="0" smtClean="0">
                <a:latin typeface="MinionPro-Regular"/>
              </a:rPr>
              <a:t>back of </a:t>
            </a:r>
            <a:r>
              <a:rPr lang="en-US" dirty="0">
                <a:latin typeface="MinionPro-Regular"/>
              </a:rPr>
              <a:t>an identification </a:t>
            </a:r>
            <a:r>
              <a:rPr lang="en-US" dirty="0" smtClean="0">
                <a:latin typeface="MinionPro-Regular"/>
              </a:rPr>
              <a:t>badge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latin typeface="MinionPro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Pro-Regular"/>
              </a:rPr>
              <a:t>The </a:t>
            </a:r>
            <a:r>
              <a:rPr lang="en-US" dirty="0">
                <a:latin typeface="MinionPro-Regular"/>
              </a:rPr>
              <a:t>idea that “computational thinking is </a:t>
            </a:r>
            <a:r>
              <a:rPr lang="en-US" dirty="0" smtClean="0">
                <a:latin typeface="MinionPro-Regular"/>
              </a:rPr>
              <a:t>for everyone</a:t>
            </a:r>
            <a:r>
              <a:rPr lang="en-US" dirty="0">
                <a:latin typeface="MinionPro-Regular"/>
              </a:rPr>
              <a:t>” is a piece of information that can also be turned into data </a:t>
            </a:r>
            <a:r>
              <a:rPr lang="en-US" dirty="0" smtClean="0">
                <a:latin typeface="MinionPro-Regular"/>
              </a:rPr>
              <a:t>by encoding</a:t>
            </a:r>
            <a:endParaRPr lang="en-US" dirty="0"/>
          </a:p>
        </p:txBody>
      </p:sp>
      <p:sp>
        <p:nvSpPr>
          <p:cNvPr id="13" name="AutoShape 2" descr="Closing a credit card? Remember to do these important things | Business News"/>
          <p:cNvSpPr>
            <a:spLocks noChangeAspect="1" noChangeArrowheads="1"/>
          </p:cNvSpPr>
          <p:nvPr/>
        </p:nvSpPr>
        <p:spPr bwMode="auto">
          <a:xfrm>
            <a:off x="-147895" y="4515571"/>
            <a:ext cx="224096" cy="2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Closing a credit card? Remember to do these important things | Business New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99" y="3964328"/>
            <a:ext cx="2801201" cy="210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Microsoft Office PowerPoint</Application>
  <PresentationFormat>Widescreen</PresentationFormat>
  <Paragraphs>211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CamberW04-Bold</vt:lpstr>
      <vt:lpstr>MinionPro-It</vt:lpstr>
      <vt:lpstr>MinionPro-Regular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SARAVANAN</dc:creator>
  <cp:lastModifiedBy>SARAVANAN</cp:lastModifiedBy>
  <cp:revision>1</cp:revision>
  <dcterms:created xsi:type="dcterms:W3CDTF">2021-11-16T13:44:58Z</dcterms:created>
  <dcterms:modified xsi:type="dcterms:W3CDTF">2021-11-16T13:45:17Z</dcterms:modified>
</cp:coreProperties>
</file>